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86.jpg" ContentType="image/gif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73" r:id="rId2"/>
    <p:sldId id="326" r:id="rId3"/>
    <p:sldId id="325" r:id="rId4"/>
    <p:sldId id="327" r:id="rId5"/>
    <p:sldId id="345" r:id="rId6"/>
    <p:sldId id="346" r:id="rId7"/>
    <p:sldId id="328" r:id="rId8"/>
    <p:sldId id="329" r:id="rId9"/>
    <p:sldId id="330" r:id="rId10"/>
    <p:sldId id="331" r:id="rId11"/>
    <p:sldId id="347" r:id="rId12"/>
    <p:sldId id="332" r:id="rId13"/>
    <p:sldId id="348" r:id="rId14"/>
    <p:sldId id="333" r:id="rId15"/>
    <p:sldId id="349" r:id="rId16"/>
    <p:sldId id="350" r:id="rId17"/>
    <p:sldId id="351" r:id="rId18"/>
    <p:sldId id="334" r:id="rId19"/>
    <p:sldId id="335" r:id="rId20"/>
    <p:sldId id="352" r:id="rId21"/>
    <p:sldId id="353" r:id="rId22"/>
    <p:sldId id="336" r:id="rId23"/>
    <p:sldId id="337" r:id="rId24"/>
    <p:sldId id="338" r:id="rId25"/>
    <p:sldId id="355" r:id="rId26"/>
    <p:sldId id="356" r:id="rId27"/>
    <p:sldId id="354" r:id="rId28"/>
    <p:sldId id="339" r:id="rId29"/>
    <p:sldId id="357" r:id="rId30"/>
    <p:sldId id="358" r:id="rId31"/>
    <p:sldId id="340" r:id="rId32"/>
    <p:sldId id="360" r:id="rId33"/>
    <p:sldId id="359" r:id="rId34"/>
    <p:sldId id="341" r:id="rId35"/>
    <p:sldId id="342" r:id="rId36"/>
    <p:sldId id="343" r:id="rId37"/>
    <p:sldId id="344" r:id="rId38"/>
    <p:sldId id="272" r:id="rId39"/>
  </p:sldIdLst>
  <p:sldSz cx="9144000" cy="6858000" type="screen4x3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29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96"/>
      </p:cViewPr>
      <p:guideLst>
        <p:guide orient="horz" pos="2205"/>
        <p:guide pos="29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5C211-E85E-45CA-B91E-CCEE582866D5}" type="datetimeFigureOut">
              <a:rPr lang="zh-CN" altLang="en-US" smtClean="0"/>
              <a:t>2024/6/12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AB710-49E4-45C9-A2AD-35327DA179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929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AB710-49E4-45C9-A2AD-35327DA1797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48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D748-6472-4437-AF3C-06B4E0988FD2}" type="datetimeFigureOut">
              <a:rPr lang="zh-CN" altLang="en-US" smtClean="0"/>
              <a:t>2024/6/12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EDD5-F8F5-4B4E-A13A-363D919074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D748-6472-4437-AF3C-06B4E0988FD2}" type="datetimeFigureOut">
              <a:rPr lang="zh-CN" altLang="en-US" smtClean="0"/>
              <a:t>2024/6/12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EDD5-F8F5-4B4E-A13A-363D919074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D748-6472-4437-AF3C-06B4E0988FD2}" type="datetimeFigureOut">
              <a:rPr lang="zh-CN" altLang="en-US" smtClean="0"/>
              <a:t>2024/6/12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EDD5-F8F5-4B4E-A13A-363D919074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D748-6472-4437-AF3C-06B4E0988FD2}" type="datetimeFigureOut">
              <a:rPr lang="zh-CN" altLang="en-US" smtClean="0"/>
              <a:t>2024/6/12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EDD5-F8F5-4B4E-A13A-363D919074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D748-6472-4437-AF3C-06B4E0988FD2}" type="datetimeFigureOut">
              <a:rPr lang="zh-CN" altLang="en-US" smtClean="0"/>
              <a:t>2024/6/12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EDD5-F8F5-4B4E-A13A-363D919074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D748-6472-4437-AF3C-06B4E0988FD2}" type="datetimeFigureOut">
              <a:rPr lang="zh-CN" altLang="en-US" smtClean="0"/>
              <a:t>2024/6/12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EDD5-F8F5-4B4E-A13A-363D919074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D748-6472-4437-AF3C-06B4E0988FD2}" type="datetimeFigureOut">
              <a:rPr lang="zh-CN" altLang="en-US" smtClean="0"/>
              <a:t>2024/6/12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EDD5-F8F5-4B4E-A13A-363D919074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D748-6472-4437-AF3C-06B4E0988FD2}" type="datetimeFigureOut">
              <a:rPr lang="zh-CN" altLang="en-US" smtClean="0"/>
              <a:t>2024/6/12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EDD5-F8F5-4B4E-A13A-363D919074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D748-6472-4437-AF3C-06B4E0988FD2}" type="datetimeFigureOut">
              <a:rPr lang="zh-CN" altLang="en-US" smtClean="0"/>
              <a:t>2024/6/12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EDD5-F8F5-4B4E-A13A-363D919074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D748-6472-4437-AF3C-06B4E0988FD2}" type="datetimeFigureOut">
              <a:rPr lang="zh-CN" altLang="en-US" smtClean="0"/>
              <a:t>2024/6/12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EDD5-F8F5-4B4E-A13A-363D919074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D748-6472-4437-AF3C-06B4E0988FD2}" type="datetimeFigureOut">
              <a:rPr lang="zh-CN" altLang="en-US" smtClean="0"/>
              <a:t>2024/6/12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EDD5-F8F5-4B4E-A13A-363D919074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DD748-6472-4437-AF3C-06B4E0988FD2}" type="datetimeFigureOut">
              <a:rPr lang="zh-CN" altLang="en-US" smtClean="0"/>
              <a:t>2024/6/12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5EDD5-F8F5-4B4E-A13A-363D919074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6"/>
          <p:cNvSpPr txBox="1"/>
          <p:nvPr/>
        </p:nvSpPr>
        <p:spPr>
          <a:xfrm>
            <a:off x="1979712" y="2420888"/>
            <a:ext cx="666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XPI</a:t>
            </a:r>
            <a:r>
              <a:rPr lang="zh-CN" altLang="en-US" sz="36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喷油器市场推广</a:t>
            </a:r>
            <a:endParaRPr lang="en-US" altLang="zh-CN" sz="36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184052" y="3789040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zh-CN" sz="20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XXXXX</a:t>
            </a:r>
            <a:endParaRPr lang="en-US" altLang="zh-CN" sz="20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三、工厂介绍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48904" y="1752641"/>
            <a:ext cx="7895062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3.1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工厂</a:t>
            </a: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2019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年成为中国康明斯工厂（</a:t>
            </a: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CXMC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）的喷油器供应商，为其生产再制造博世共轨喷油器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1" y="2500368"/>
            <a:ext cx="4545912" cy="3672408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4680659" y="3166155"/>
            <a:ext cx="4404096" cy="300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0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三、工厂介绍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86690" y="1660853"/>
            <a:ext cx="8320438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3.1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工厂</a:t>
            </a: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2019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年成为中国康明斯发动机再制造工厂（</a:t>
            </a:r>
            <a:r>
              <a:rPr lang="en-US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CXMC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）的喷油器供应商，为其生产再制造博世共轨喷油器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2924944"/>
            <a:ext cx="5040560" cy="2808312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5148064" y="2577589"/>
            <a:ext cx="3960440" cy="376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三、工厂介绍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48904" y="1752641"/>
            <a:ext cx="7895062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3.2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工厂</a:t>
            </a: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2021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年成为中国康明斯燃油系统工厂（</a:t>
            </a: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CFSW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）的喷油器供应商，为其代工</a:t>
            </a: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XPI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喷油器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748904" y="2417960"/>
            <a:ext cx="7135464" cy="345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0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三、工厂介绍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91544" y="1490301"/>
            <a:ext cx="8215584" cy="9233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3.2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工厂</a:t>
            </a: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2021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年成为中国康明斯工厂（</a:t>
            </a:r>
            <a:r>
              <a:rPr lang="en-US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CFSW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）的喷油器供应商，为其代工共轨</a:t>
            </a: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XPI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喷油器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r>
              <a:rPr lang="zh-CN" altLang="en-US" dirty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最高日交付给康明斯</a:t>
            </a:r>
            <a:r>
              <a:rPr lang="en-US" altLang="zh-CN" dirty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CFSW</a:t>
            </a:r>
            <a:r>
              <a:rPr lang="zh-CN" altLang="en-US" dirty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客户的</a:t>
            </a:r>
            <a:r>
              <a:rPr lang="en-US" altLang="zh-CN" dirty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XPI</a:t>
            </a:r>
            <a:r>
              <a:rPr lang="zh-CN" altLang="en-US" dirty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喷油器数量超过</a:t>
            </a:r>
            <a:r>
              <a:rPr lang="en-US" altLang="zh-CN" dirty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400pcs/day</a:t>
            </a:r>
            <a:r>
              <a:rPr lang="zh-CN" altLang="en-US" dirty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，交付型号为</a:t>
            </a:r>
            <a:r>
              <a:rPr lang="en-US" altLang="zh-CN" dirty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2872544</a:t>
            </a:r>
            <a:r>
              <a:rPr lang="zh-CN" altLang="en-US" dirty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52" y="2492896"/>
            <a:ext cx="4938712" cy="20441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29" y="4221088"/>
            <a:ext cx="4225304" cy="2377314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6228184" y="2779188"/>
            <a:ext cx="194421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生产线实景</a:t>
            </a:r>
            <a:endParaRPr lang="zh-CN" altLang="en-US" dirty="0"/>
          </a:p>
        </p:txBody>
      </p:sp>
      <p:sp>
        <p:nvSpPr>
          <p:cNvPr id="14" name="下箭头 13"/>
          <p:cNvSpPr/>
          <p:nvPr/>
        </p:nvSpPr>
        <p:spPr>
          <a:xfrm rot="5400000">
            <a:off x="5472100" y="2885311"/>
            <a:ext cx="360040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837224" y="5080181"/>
            <a:ext cx="194421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待交付产品照片</a:t>
            </a:r>
            <a:endParaRPr lang="zh-CN" altLang="en-US" dirty="0"/>
          </a:p>
        </p:txBody>
      </p:sp>
      <p:sp>
        <p:nvSpPr>
          <p:cNvPr id="16" name="下箭头 15"/>
          <p:cNvSpPr/>
          <p:nvPr/>
        </p:nvSpPr>
        <p:spPr>
          <a:xfrm rot="16200000">
            <a:off x="3419872" y="4955638"/>
            <a:ext cx="360040" cy="1224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39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541147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三、工厂介绍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9552" y="941257"/>
            <a:ext cx="7895062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3.3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我们的生产过程、质量控制体系、核心子件和喷油器总成均通过了康明斯公司的体系审核和严苛验证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r>
              <a:rPr lang="en-US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----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工厂质量控制体系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311" y="1608393"/>
            <a:ext cx="2340775" cy="1515954"/>
          </a:xfrm>
          <a:prstGeom prst="rect">
            <a:avLst/>
          </a:prstGeom>
        </p:spPr>
      </p:pic>
      <p:sp>
        <p:nvSpPr>
          <p:cNvPr id="7" name="文本框 16"/>
          <p:cNvSpPr txBox="1">
            <a:spLocks noChangeArrowheads="1"/>
          </p:cNvSpPr>
          <p:nvPr/>
        </p:nvSpPr>
        <p:spPr bwMode="auto">
          <a:xfrm>
            <a:off x="3635896" y="3068960"/>
            <a:ext cx="135953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</a:lstStyle>
          <a:p>
            <a:r>
              <a:rPr lang="en-US" altLang="zh-CN" b="1" dirty="0"/>
              <a:t>Control plan</a:t>
            </a:r>
          </a:p>
        </p:txBody>
      </p:sp>
      <p:sp>
        <p:nvSpPr>
          <p:cNvPr id="9" name="矩形 8"/>
          <p:cNvSpPr/>
          <p:nvPr/>
        </p:nvSpPr>
        <p:spPr>
          <a:xfrm>
            <a:off x="458574" y="3050804"/>
            <a:ext cx="2708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/>
              <a:t>Standard Work Instruction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900653"/>
            <a:ext cx="3024336" cy="228119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570341" y="6167523"/>
            <a:ext cx="1438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MSA </a:t>
            </a:r>
            <a:r>
              <a:rPr lang="en-US" altLang="zh-CN" b="1" dirty="0"/>
              <a:t>analysis</a:t>
            </a:r>
            <a:endParaRPr lang="zh-CN" altLang="en-US" b="1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725" y="3777844"/>
            <a:ext cx="3030635" cy="234984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508104" y="6199348"/>
            <a:ext cx="2225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SPC </a:t>
            </a:r>
            <a:r>
              <a:rPr lang="en-US" altLang="zh-CN" b="1" dirty="0"/>
              <a:t>statistics</a:t>
            </a:r>
            <a:r>
              <a:rPr lang="en-US" altLang="zh-CN" b="1" dirty="0" smtClean="0"/>
              <a:t> </a:t>
            </a:r>
            <a:r>
              <a:rPr lang="en-US" altLang="zh-CN" b="1" dirty="0"/>
              <a:t>analysis</a:t>
            </a:r>
            <a:endParaRPr lang="zh-CN" altLang="en-US" b="1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6084" y="1605207"/>
            <a:ext cx="2484276" cy="1540762"/>
          </a:xfrm>
          <a:prstGeom prst="rect">
            <a:avLst/>
          </a:prstGeom>
        </p:spPr>
      </p:pic>
      <p:sp>
        <p:nvSpPr>
          <p:cNvPr id="16" name="文本框 16"/>
          <p:cNvSpPr txBox="1">
            <a:spLocks noChangeArrowheads="1"/>
          </p:cNvSpPr>
          <p:nvPr/>
        </p:nvSpPr>
        <p:spPr bwMode="auto">
          <a:xfrm>
            <a:off x="6177138" y="3188014"/>
            <a:ext cx="154773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</a:lstStyle>
          <a:p>
            <a:r>
              <a:rPr lang="en-US" altLang="zh-CN" b="1" dirty="0" smtClean="0"/>
              <a:t>FMEA </a:t>
            </a:r>
            <a:r>
              <a:rPr lang="en-US" altLang="zh-CN" b="1" dirty="0"/>
              <a:t>analysis</a:t>
            </a:r>
            <a:endParaRPr lang="zh-CN" altLang="en-US" b="1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951" y="1474647"/>
            <a:ext cx="2523362" cy="166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3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541147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三、工厂介绍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9552" y="941257"/>
            <a:ext cx="7895062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3.3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我们的生产过程、质量控制体系、核心子件和喷油器总成均通过了康明斯公司的体系审核和严苛验证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r>
              <a:rPr lang="en-US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----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工厂内严苛的验证环节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16"/>
          <p:cNvSpPr txBox="1">
            <a:spLocks noChangeArrowheads="1"/>
          </p:cNvSpPr>
          <p:nvPr/>
        </p:nvSpPr>
        <p:spPr bwMode="auto">
          <a:xfrm>
            <a:off x="3232615" y="3142499"/>
            <a:ext cx="250902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</a:lstStyle>
          <a:p>
            <a:r>
              <a:rPr lang="zh-CN" altLang="en-US" b="1" dirty="0"/>
              <a:t>喷油器</a:t>
            </a:r>
            <a:r>
              <a:rPr lang="zh-CN" altLang="en-US" b="1" dirty="0" smtClean="0"/>
              <a:t>全尺寸检测报告</a:t>
            </a:r>
            <a:endParaRPr lang="en-US" altLang="zh-CN" b="1" dirty="0"/>
          </a:p>
        </p:txBody>
      </p:sp>
      <p:sp>
        <p:nvSpPr>
          <p:cNvPr id="9" name="矩形 8"/>
          <p:cNvSpPr/>
          <p:nvPr/>
        </p:nvSpPr>
        <p:spPr>
          <a:xfrm>
            <a:off x="864069" y="3085089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/>
              <a:t>喷油器透明度试验</a:t>
            </a:r>
            <a:endParaRPr lang="zh-CN" altLang="en-US" b="1" dirty="0"/>
          </a:p>
        </p:txBody>
      </p:sp>
      <p:sp>
        <p:nvSpPr>
          <p:cNvPr id="11" name="矩形 10"/>
          <p:cNvSpPr/>
          <p:nvPr/>
        </p:nvSpPr>
        <p:spPr>
          <a:xfrm>
            <a:off x="1096504" y="6172260"/>
            <a:ext cx="181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/>
              <a:t>喷油器性能测试</a:t>
            </a:r>
            <a:endParaRPr lang="zh-CN" altLang="en-US" b="1" dirty="0"/>
          </a:p>
        </p:txBody>
      </p:sp>
      <p:sp>
        <p:nvSpPr>
          <p:cNvPr id="14" name="矩形 13"/>
          <p:cNvSpPr/>
          <p:nvPr/>
        </p:nvSpPr>
        <p:spPr>
          <a:xfrm>
            <a:off x="5917656" y="6185496"/>
            <a:ext cx="3092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/>
              <a:t>喷油器</a:t>
            </a:r>
            <a:r>
              <a:rPr lang="en-US" altLang="zh-CN" b="1" dirty="0" smtClean="0"/>
              <a:t>500</a:t>
            </a:r>
            <a:r>
              <a:rPr lang="zh-CN" altLang="en-US" b="1" dirty="0" smtClean="0"/>
              <a:t>小时冷拖耐久测试</a:t>
            </a:r>
            <a:endParaRPr lang="zh-CN" altLang="en-US" b="1" dirty="0"/>
          </a:p>
        </p:txBody>
      </p:sp>
      <p:sp>
        <p:nvSpPr>
          <p:cNvPr id="16" name="文本框 16"/>
          <p:cNvSpPr txBox="1">
            <a:spLocks noChangeArrowheads="1"/>
          </p:cNvSpPr>
          <p:nvPr/>
        </p:nvSpPr>
        <p:spPr bwMode="auto">
          <a:xfrm>
            <a:off x="5917656" y="3142499"/>
            <a:ext cx="227658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</a:lstStyle>
          <a:p>
            <a:r>
              <a:rPr lang="zh-CN" altLang="en-US" b="1" dirty="0"/>
              <a:t>喷油器</a:t>
            </a:r>
            <a:r>
              <a:rPr lang="zh-CN" altLang="en-US" b="1" dirty="0" smtClean="0"/>
              <a:t>装车耐久测试</a:t>
            </a:r>
            <a:endParaRPr lang="zh-CN" altLang="en-US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65" y="1605984"/>
            <a:ext cx="2064205" cy="151811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432" y="1580960"/>
            <a:ext cx="2469301" cy="157244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352" y="3546394"/>
            <a:ext cx="2002018" cy="24365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425" y="3726115"/>
            <a:ext cx="1945806" cy="231099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310" y="3605484"/>
            <a:ext cx="1973106" cy="243162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4534" y="1572252"/>
            <a:ext cx="2160894" cy="1512837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3474923" y="6185496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/>
              <a:t>喷油器清洁度测试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50647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541147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三、工厂介绍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9552" y="941257"/>
            <a:ext cx="7895062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3.3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我们的生产过程、质量控制体系、核心子件和喷油器总成均通过了康明斯公司的体系审核和严苛验证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r>
              <a:rPr lang="en-US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----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康明斯公司严苛的验证环节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16"/>
          <p:cNvSpPr txBox="1">
            <a:spLocks noChangeArrowheads="1"/>
          </p:cNvSpPr>
          <p:nvPr/>
        </p:nvSpPr>
        <p:spPr bwMode="auto">
          <a:xfrm>
            <a:off x="5399601" y="3919748"/>
            <a:ext cx="250902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</a:lstStyle>
          <a:p>
            <a:r>
              <a:rPr lang="zh-CN" altLang="en-US" b="1" dirty="0" smtClean="0"/>
              <a:t>发动机比油耗万有特性</a:t>
            </a:r>
            <a:endParaRPr lang="en-US" altLang="zh-CN" b="1" dirty="0"/>
          </a:p>
        </p:txBody>
      </p:sp>
      <p:sp>
        <p:nvSpPr>
          <p:cNvPr id="9" name="矩形 8"/>
          <p:cNvSpPr/>
          <p:nvPr/>
        </p:nvSpPr>
        <p:spPr>
          <a:xfrm>
            <a:off x="1057835" y="3887443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/>
              <a:t>发动机冷启动测试</a:t>
            </a:r>
            <a:endParaRPr lang="zh-CN" altLang="en-US" b="1" dirty="0"/>
          </a:p>
        </p:txBody>
      </p:sp>
      <p:sp>
        <p:nvSpPr>
          <p:cNvPr id="11" name="矩形 10"/>
          <p:cNvSpPr/>
          <p:nvPr/>
        </p:nvSpPr>
        <p:spPr>
          <a:xfrm>
            <a:off x="832135" y="6172260"/>
            <a:ext cx="2276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/>
              <a:t>发动机尾气排放测试</a:t>
            </a:r>
            <a:endParaRPr lang="zh-CN" altLang="en-US" b="1" dirty="0"/>
          </a:p>
        </p:txBody>
      </p:sp>
      <p:sp>
        <p:nvSpPr>
          <p:cNvPr id="14" name="矩形 13"/>
          <p:cNvSpPr/>
          <p:nvPr/>
        </p:nvSpPr>
        <p:spPr>
          <a:xfrm>
            <a:off x="5364088" y="6172260"/>
            <a:ext cx="3209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/>
              <a:t>发动机</a:t>
            </a:r>
            <a:r>
              <a:rPr lang="en-US" altLang="zh-CN" b="1" dirty="0" smtClean="0"/>
              <a:t>1000</a:t>
            </a:r>
            <a:r>
              <a:rPr lang="zh-CN" altLang="en-US" b="1" dirty="0" smtClean="0"/>
              <a:t>小时搭载耐久测试</a:t>
            </a:r>
            <a:endParaRPr lang="zh-CN" altLang="en-US" b="1" dirty="0"/>
          </a:p>
        </p:txBody>
      </p:sp>
      <p:pic>
        <p:nvPicPr>
          <p:cNvPr id="23" name="图片 877573" descr="CIMG05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33286"/>
            <a:ext cx="3036120" cy="227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808963" descr="enginefuelm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73039"/>
            <a:ext cx="3267936" cy="22942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2.baidu.com/it/u=1165844989,962053467&amp;fm=253&amp;fmt=auto&amp;app=138&amp;f=JPEG?w=640&amp;h=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67" y="4212610"/>
            <a:ext cx="3088229" cy="193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6"/>
          <p:cNvSpPr txBox="1">
            <a:spLocks noChangeArrowheads="1"/>
          </p:cNvSpPr>
          <p:nvPr/>
        </p:nvSpPr>
        <p:spPr bwMode="auto">
          <a:xfrm>
            <a:off x="4900486" y="4324909"/>
            <a:ext cx="3475907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en-US" altLang="zh-CN" dirty="0" smtClean="0"/>
              <a:t>      2019</a:t>
            </a:r>
            <a:r>
              <a:rPr lang="zh-CN" altLang="en-US" dirty="0" smtClean="0"/>
              <a:t>年</a:t>
            </a:r>
            <a:r>
              <a:rPr lang="zh-CN" altLang="en-US" dirty="0"/>
              <a:t>在美国哥伦巴斯市康明斯总部进行</a:t>
            </a:r>
            <a:r>
              <a:rPr lang="zh-CN" altLang="en-US" dirty="0" smtClean="0"/>
              <a:t>了</a:t>
            </a:r>
            <a:r>
              <a:rPr lang="en-US" altLang="zh-CN" dirty="0" smtClean="0"/>
              <a:t>110%</a:t>
            </a:r>
            <a:r>
              <a:rPr lang="zh-CN" altLang="en-US" dirty="0" smtClean="0"/>
              <a:t>负荷的</a:t>
            </a:r>
            <a:r>
              <a:rPr lang="en-US" altLang="zh-CN" dirty="0" smtClean="0"/>
              <a:t>1000</a:t>
            </a:r>
            <a:r>
              <a:rPr lang="zh-CN" altLang="en-US" dirty="0" smtClean="0"/>
              <a:t>小时发动机台架搭载耐久测试，顺利通过耐久测试。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598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397255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三、工厂介绍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9552" y="664259"/>
            <a:ext cx="7895062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3.4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经过一系列康明斯的验证和审核环节后，我们工厂绘制喷油器总成及核心零件的图纸，然后发给康明斯审核，康明斯审核完后，套用康明斯图框，成为康明斯图纸，再下发给我们工厂和我们的子件供应商，工厂按照图纸执行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r>
              <a:rPr lang="en-US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----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工厂和康明斯联合发布产品图纸。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43608" y="5097329"/>
            <a:ext cx="181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/>
              <a:t>喷油器总成图纸</a:t>
            </a:r>
            <a:endParaRPr lang="zh-CN" altLang="en-US" b="1" dirty="0"/>
          </a:p>
        </p:txBody>
      </p:sp>
      <p:pic>
        <p:nvPicPr>
          <p:cNvPr id="13" name="图片 12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1985125"/>
            <a:ext cx="4205843" cy="295618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864588"/>
            <a:ext cx="4625228" cy="2860556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523531" y="5097329"/>
            <a:ext cx="2811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/>
              <a:t>喷油器子件图纸</a:t>
            </a:r>
            <a:r>
              <a:rPr lang="en-US" altLang="zh-CN" b="1" dirty="0" smtClean="0"/>
              <a:t>-</a:t>
            </a:r>
            <a:r>
              <a:rPr lang="zh-CN" altLang="en-US" b="1" dirty="0" smtClean="0"/>
              <a:t>油嘴图纸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34519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四、我们为什么能生产</a:t>
            </a:r>
            <a:r>
              <a:rPr lang="en-US" altLang="zh-CN" dirty="0" smtClean="0"/>
              <a:t>XPI</a:t>
            </a:r>
            <a:r>
              <a:rPr lang="zh-CN" altLang="en-US" dirty="0" smtClean="0"/>
              <a:t>喷油器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46930" y="1717884"/>
            <a:ext cx="7895062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4.1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我们能从康明斯公司的原厂子件供应商采购到原厂子件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8483" y="2311066"/>
            <a:ext cx="1710083" cy="1649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 descr="C:\Users\zy006\AppData\Local\Temp\WeChat Files\7ccc42d3f91259f8b21b097f8f702f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71283" y="2235586"/>
            <a:ext cx="1710081" cy="1800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500" y="2281046"/>
            <a:ext cx="1701876" cy="1709682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431230"/>
            <a:ext cx="4623991" cy="196232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11"/>
          <p:cNvSpPr/>
          <p:nvPr/>
        </p:nvSpPr>
        <p:spPr>
          <a:xfrm>
            <a:off x="971600" y="3990728"/>
            <a:ext cx="101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Solenoid</a:t>
            </a:r>
            <a:endParaRPr lang="zh-CN" altLang="en-US" b="1" dirty="0"/>
          </a:p>
        </p:txBody>
      </p:sp>
      <p:sp>
        <p:nvSpPr>
          <p:cNvPr id="13" name="矩形 12"/>
          <p:cNvSpPr/>
          <p:nvPr/>
        </p:nvSpPr>
        <p:spPr>
          <a:xfrm>
            <a:off x="3925952" y="3957246"/>
            <a:ext cx="812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Nozzle</a:t>
            </a:r>
            <a:endParaRPr lang="zh-CN" altLang="en-US" b="1" dirty="0"/>
          </a:p>
        </p:txBody>
      </p:sp>
      <p:sp>
        <p:nvSpPr>
          <p:cNvPr id="14" name="矩形 13"/>
          <p:cNvSpPr/>
          <p:nvPr/>
        </p:nvSpPr>
        <p:spPr>
          <a:xfrm>
            <a:off x="6065377" y="3923763"/>
            <a:ext cx="2080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Repair Kit</a:t>
            </a:r>
            <a:r>
              <a:rPr lang="zh-CN" altLang="en-US" b="1" dirty="0" smtClean="0"/>
              <a:t>（</a:t>
            </a:r>
            <a:r>
              <a:rPr lang="en-US" altLang="zh-CN" b="1" dirty="0" smtClean="0"/>
              <a:t>valve</a:t>
            </a:r>
            <a:r>
              <a:rPr lang="zh-CN" altLang="en-US" b="1" dirty="0" smtClean="0"/>
              <a:t>）</a:t>
            </a:r>
            <a:endParaRPr lang="zh-CN" altLang="en-US" b="1" dirty="0"/>
          </a:p>
        </p:txBody>
      </p:sp>
      <p:sp>
        <p:nvSpPr>
          <p:cNvPr id="15" name="矩形 14"/>
          <p:cNvSpPr/>
          <p:nvPr/>
        </p:nvSpPr>
        <p:spPr>
          <a:xfrm>
            <a:off x="3818812" y="6347312"/>
            <a:ext cx="862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Needle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60286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四、我们为什么能生产</a:t>
            </a:r>
            <a:r>
              <a:rPr lang="en-US" altLang="zh-CN" dirty="0" smtClean="0"/>
              <a:t>XPI</a:t>
            </a:r>
            <a:r>
              <a:rPr lang="zh-CN" altLang="en-US" dirty="0" smtClean="0"/>
              <a:t>喷油器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48904" y="1718084"/>
            <a:ext cx="7895062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4.2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我们有康明斯公司燃油系统工厂的</a:t>
            </a: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XPI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喷油器测试程序和标准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18" y="2159895"/>
            <a:ext cx="7159891" cy="412455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399862" y="6276084"/>
            <a:ext cx="2593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XPI injector test standard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22601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6"/>
          <p:cNvSpPr txBox="1"/>
          <p:nvPr/>
        </p:nvSpPr>
        <p:spPr>
          <a:xfrm>
            <a:off x="3563888" y="1268760"/>
            <a:ext cx="1479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6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 录</a:t>
            </a:r>
            <a:endParaRPr lang="en-US" altLang="zh-CN" sz="36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2339752" y="2132856"/>
            <a:ext cx="561601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一、</a:t>
            </a:r>
            <a:r>
              <a:rPr lang="en-US" altLang="zh-CN" sz="28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XPI </a:t>
            </a:r>
            <a:r>
              <a:rPr lang="zh-CN" altLang="en-US" sz="28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喷射系统介绍</a:t>
            </a:r>
            <a:endParaRPr lang="en-US" altLang="zh-CN" sz="2800" b="1" dirty="0" smtClean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800" b="1" dirty="0" smtClean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二、</a:t>
            </a:r>
            <a:r>
              <a:rPr lang="en-US" altLang="zh-CN" sz="28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XPI</a:t>
            </a:r>
            <a:r>
              <a:rPr lang="zh-CN" altLang="en-US" sz="28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喷油器维修市场分析</a:t>
            </a:r>
            <a:endParaRPr lang="en-US" altLang="zh-CN" sz="2800" b="1" dirty="0" smtClean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800" b="1" dirty="0" smtClean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三、工厂介绍</a:t>
            </a:r>
            <a:endParaRPr lang="en-US" altLang="zh-CN" sz="2800" b="1" dirty="0" smtClean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800" b="1" dirty="0" smtClean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四、我们为什么能生产</a:t>
            </a:r>
            <a:r>
              <a:rPr lang="en-US" altLang="zh-CN" sz="28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XPI</a:t>
            </a:r>
            <a:r>
              <a:rPr lang="zh-CN" altLang="en-US" sz="28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喷油器</a:t>
            </a:r>
            <a:endParaRPr lang="en-US" altLang="zh-CN" sz="2800" b="1" dirty="0" smtClean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800" b="1" dirty="0" smtClean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五、我们的生产控制过程</a:t>
            </a:r>
            <a:endParaRPr lang="en-US" altLang="zh-CN" sz="2800" b="1" dirty="0" smtClean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146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四、我们为什么能生产</a:t>
            </a:r>
            <a:r>
              <a:rPr lang="en-US" altLang="zh-CN" dirty="0" smtClean="0"/>
              <a:t>XPI</a:t>
            </a:r>
            <a:r>
              <a:rPr lang="zh-CN" altLang="en-US" dirty="0" smtClean="0"/>
              <a:t>喷油器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68281" y="1538672"/>
            <a:ext cx="7895062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4.2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我们有康明斯公司燃油系统工厂的</a:t>
            </a: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XPI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喷油器测试程序和标准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789280" y="1908003"/>
            <a:ext cx="7671152" cy="444719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491880" y="6355197"/>
            <a:ext cx="2595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XPI injector test software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94316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四、我们为什么能生产</a:t>
            </a:r>
            <a:r>
              <a:rPr lang="en-US" altLang="zh-CN" dirty="0" smtClean="0"/>
              <a:t>XPI</a:t>
            </a:r>
            <a:r>
              <a:rPr lang="zh-CN" altLang="en-US" dirty="0" smtClean="0"/>
              <a:t>喷油器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68281" y="1594907"/>
            <a:ext cx="7895062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4.2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我们有康明斯公司燃油系统工厂的</a:t>
            </a: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XPI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喷油器测试程序和标准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33539" y="1964239"/>
            <a:ext cx="4221331" cy="2465373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4254870" y="2034292"/>
            <a:ext cx="4811673" cy="3078158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331640" y="4941168"/>
            <a:ext cx="2448272" cy="10474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不同型号的</a:t>
            </a:r>
            <a:r>
              <a:rPr lang="en-US" altLang="zh-CN" dirty="0" smtClean="0"/>
              <a:t>XPI</a:t>
            </a:r>
            <a:r>
              <a:rPr lang="zh-CN" altLang="en-US" dirty="0" smtClean="0"/>
              <a:t>的测试计划和测试条件</a:t>
            </a:r>
            <a:endParaRPr lang="zh-CN" altLang="en-US" dirty="0"/>
          </a:p>
        </p:txBody>
      </p:sp>
      <p:sp>
        <p:nvSpPr>
          <p:cNvPr id="4" name="右箭头 3"/>
          <p:cNvSpPr/>
          <p:nvPr/>
        </p:nvSpPr>
        <p:spPr>
          <a:xfrm rot="19726919" flipV="1">
            <a:off x="3712519" y="4699944"/>
            <a:ext cx="569437" cy="227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 flipH="1" flipV="1">
            <a:off x="2276280" y="4499664"/>
            <a:ext cx="21602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317956" y="6130850"/>
            <a:ext cx="2595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XPI injector test program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53518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四、我们为什么能生产</a:t>
            </a:r>
            <a:r>
              <a:rPr lang="en-US" altLang="zh-CN" dirty="0" smtClean="0"/>
              <a:t>XPI</a:t>
            </a:r>
            <a:r>
              <a:rPr lang="zh-CN" altLang="en-US" dirty="0" smtClean="0"/>
              <a:t>喷油器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48904" y="1911315"/>
            <a:ext cx="7895062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4.3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我们有康明斯公司燃油系统工厂测试设备对应的</a:t>
            </a: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XPI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喷油器修正码软件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/>
          <p:nvPr/>
        </p:nvPicPr>
        <p:blipFill rotWithShape="1">
          <a:blip r:embed="rId3"/>
          <a:srcRect t="982"/>
          <a:stretch/>
        </p:blipFill>
        <p:spPr bwMode="auto">
          <a:xfrm>
            <a:off x="5115573" y="2780928"/>
            <a:ext cx="3528393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811756"/>
            <a:ext cx="4289929" cy="262970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947223" y="5832847"/>
            <a:ext cx="433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XPI injector trim code generate</a:t>
            </a:r>
            <a:r>
              <a:rPr lang="zh-CN" altLang="en-US" b="1" dirty="0" smtClean="0"/>
              <a:t>（</a:t>
            </a:r>
            <a:r>
              <a:rPr lang="en-US" altLang="zh-CN" b="1" dirty="0" smtClean="0"/>
              <a:t>Encrypt</a:t>
            </a:r>
            <a:r>
              <a:rPr lang="zh-CN" altLang="en-US" b="1" dirty="0" smtClean="0"/>
              <a:t>）</a:t>
            </a:r>
            <a:endParaRPr lang="zh-CN" altLang="en-US" b="1" dirty="0"/>
          </a:p>
        </p:txBody>
      </p:sp>
      <p:sp>
        <p:nvSpPr>
          <p:cNvPr id="3" name="右箭头 2"/>
          <p:cNvSpPr/>
          <p:nvPr/>
        </p:nvSpPr>
        <p:spPr>
          <a:xfrm rot="20896594">
            <a:off x="3812510" y="4018595"/>
            <a:ext cx="1505633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47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四、我们为什么能生产</a:t>
            </a:r>
            <a:r>
              <a:rPr lang="en-US" altLang="zh-CN" dirty="0" smtClean="0"/>
              <a:t>XPI</a:t>
            </a:r>
            <a:r>
              <a:rPr lang="zh-CN" altLang="en-US" dirty="0" smtClean="0"/>
              <a:t>喷油器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48904" y="1772816"/>
            <a:ext cx="7895062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4.4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我们生产</a:t>
            </a: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XPI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喷油器的生产过程和控制文件均通过了康明斯公司的审核和指导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5098"/>
            <a:ext cx="3542735" cy="23058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951" y="3028825"/>
            <a:ext cx="3942309" cy="27078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293096"/>
            <a:ext cx="3399636" cy="236884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683" y="2550924"/>
            <a:ext cx="2880320" cy="36004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892342" y="6249757"/>
            <a:ext cx="3109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/>
              <a:t>Standard Work </a:t>
            </a:r>
            <a:r>
              <a:rPr lang="zh-CN" altLang="en-US" b="1" dirty="0" smtClean="0"/>
              <a:t>Instruction </a:t>
            </a:r>
            <a:r>
              <a:rPr lang="en-US" altLang="zh-CN" b="1" dirty="0" smtClean="0"/>
              <a:t>etc</a:t>
            </a:r>
            <a:r>
              <a:rPr lang="en-US" altLang="zh-CN" b="1" dirty="0"/>
              <a:t>.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91644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五、我们的喷油器生产控制过程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7797" y="1548878"/>
            <a:ext cx="7895062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5.1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核心子件生产和检验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05" y="1916498"/>
            <a:ext cx="2880320" cy="18905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947" y="1916498"/>
            <a:ext cx="2637259" cy="18939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994" y="1916498"/>
            <a:ext cx="2716657" cy="189056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35696" y="3990019"/>
            <a:ext cx="540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Automatically test the </a:t>
            </a:r>
            <a:r>
              <a:rPr lang="en-US" altLang="zh-CN" b="1" dirty="0" smtClean="0"/>
              <a:t>clearance </a:t>
            </a:r>
            <a:r>
              <a:rPr lang="en-US" altLang="zh-CN" b="1" dirty="0"/>
              <a:t>and matching of parts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2647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五、我们的喷油器生产控制过程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7797" y="1548878"/>
            <a:ext cx="7895062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5.1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核心子件生产和检验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257308"/>
            <a:ext cx="3494360" cy="2665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054149"/>
            <a:ext cx="3406155" cy="394853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77458" y="5373216"/>
            <a:ext cx="4230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/>
              <a:t>Burr inspection of small holes in the cavity</a:t>
            </a:r>
          </a:p>
        </p:txBody>
      </p:sp>
      <p:sp>
        <p:nvSpPr>
          <p:cNvPr id="12" name="矩形 11"/>
          <p:cNvSpPr/>
          <p:nvPr/>
        </p:nvSpPr>
        <p:spPr>
          <a:xfrm>
            <a:off x="4497904" y="6084071"/>
            <a:ext cx="436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/>
              <a:t>Inspection the sealing </a:t>
            </a:r>
            <a:r>
              <a:rPr lang="zh-CN" altLang="en-US" b="1" dirty="0" smtClean="0"/>
              <a:t>surface after grinding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16852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五、我们的喷油器生产控制过程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7797" y="1548878"/>
            <a:ext cx="7895062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5.1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核心子件生产和检验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793" y="2085860"/>
            <a:ext cx="3261120" cy="325655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082650"/>
            <a:ext cx="4382443" cy="325976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131840" y="5619294"/>
            <a:ext cx="3413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/>
              <a:t>High precision grinding </a:t>
            </a:r>
            <a:r>
              <a:rPr lang="zh-CN" altLang="en-US" b="1" dirty="0" smtClean="0"/>
              <a:t>machin</a:t>
            </a:r>
            <a:r>
              <a:rPr lang="en-US" altLang="zh-CN" b="1" dirty="0" err="1" smtClean="0"/>
              <a:t>ing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58389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五、我们的喷油器生产控制过程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7797" y="1548878"/>
            <a:ext cx="7895062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5.1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核心子件生产和检验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4486276"/>
            <a:ext cx="2778662" cy="17510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752" y="1942234"/>
            <a:ext cx="2783214" cy="190535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71" y="1939495"/>
            <a:ext cx="3638556" cy="426536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427417" y="3895636"/>
            <a:ext cx="170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/>
              <a:t>EDM processing</a:t>
            </a:r>
          </a:p>
        </p:txBody>
      </p:sp>
      <p:sp>
        <p:nvSpPr>
          <p:cNvPr id="12" name="矩形 11"/>
          <p:cNvSpPr/>
          <p:nvPr/>
        </p:nvSpPr>
        <p:spPr>
          <a:xfrm>
            <a:off x="6080788" y="6265188"/>
            <a:ext cx="2382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/>
              <a:t>High pressure </a:t>
            </a:r>
            <a:r>
              <a:rPr lang="zh-CN" altLang="en-US" b="1" dirty="0" smtClean="0"/>
              <a:t>flow</a:t>
            </a:r>
            <a:r>
              <a:rPr lang="en-US" altLang="zh-CN" b="1" dirty="0" smtClean="0"/>
              <a:t> test</a:t>
            </a:r>
            <a:endParaRPr lang="zh-CN" altLang="en-US" b="1" dirty="0"/>
          </a:p>
        </p:txBody>
      </p:sp>
      <p:sp>
        <p:nvSpPr>
          <p:cNvPr id="13" name="矩形 12"/>
          <p:cNvSpPr/>
          <p:nvPr/>
        </p:nvSpPr>
        <p:spPr>
          <a:xfrm>
            <a:off x="971600" y="6253863"/>
            <a:ext cx="1638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Extrude </a:t>
            </a:r>
            <a:r>
              <a:rPr lang="en-US" altLang="zh-CN" b="1" dirty="0"/>
              <a:t>honing</a:t>
            </a:r>
            <a:endParaRPr lang="zh-CN" altLang="en-US" b="1" dirty="0"/>
          </a:p>
        </p:txBody>
      </p:sp>
      <p:sp>
        <p:nvSpPr>
          <p:cNvPr id="15" name="圆角矩形 14"/>
          <p:cNvSpPr/>
          <p:nvPr/>
        </p:nvSpPr>
        <p:spPr>
          <a:xfrm>
            <a:off x="4118932" y="3518016"/>
            <a:ext cx="1801371" cy="1321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Micro hole processing and </a:t>
            </a:r>
            <a:r>
              <a:rPr lang="zh-CN" altLang="en-US" dirty="0" smtClean="0"/>
              <a:t>testing（</a:t>
            </a:r>
            <a:r>
              <a:rPr lang="en-US" altLang="zh-CN" dirty="0" smtClean="0"/>
              <a:t>Nozzle</a:t>
            </a:r>
            <a:r>
              <a:rPr lang="zh-CN" altLang="en-US" dirty="0" smtClean="0"/>
              <a:t>，</a:t>
            </a:r>
            <a:r>
              <a:rPr lang="en-US" altLang="zh-CN" dirty="0" smtClean="0"/>
              <a:t>Valve</a:t>
            </a:r>
            <a:r>
              <a:rPr lang="zh-CN" altLang="en-US" dirty="0" smtClean="0"/>
              <a:t>）</a:t>
            </a:r>
            <a:endParaRPr lang="zh-CN" altLang="en-US" dirty="0"/>
          </a:p>
          <a:p>
            <a:pPr algn="ctr"/>
            <a:endParaRPr lang="zh-CN" altLang="en-US" dirty="0"/>
          </a:p>
        </p:txBody>
      </p:sp>
      <p:sp>
        <p:nvSpPr>
          <p:cNvPr id="16" name="右箭头 15"/>
          <p:cNvSpPr/>
          <p:nvPr/>
        </p:nvSpPr>
        <p:spPr>
          <a:xfrm rot="19539489">
            <a:off x="5105514" y="3075984"/>
            <a:ext cx="667112" cy="2517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/>
        </p:nvSpPr>
        <p:spPr>
          <a:xfrm rot="1779791">
            <a:off x="5215576" y="4825957"/>
            <a:ext cx="667112" cy="2484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右箭头 17"/>
          <p:cNvSpPr/>
          <p:nvPr/>
        </p:nvSpPr>
        <p:spPr>
          <a:xfrm rot="10800000">
            <a:off x="3744327" y="4005064"/>
            <a:ext cx="360040" cy="2599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57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五、我们的喷油器生产控制过程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48904" y="1911315"/>
            <a:ext cx="7895062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5.2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清洁度控制（</a:t>
            </a: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CES 16599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）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98" y="4570099"/>
            <a:ext cx="2808090" cy="20300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29" y="2293545"/>
            <a:ext cx="2810059" cy="20978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2278896"/>
            <a:ext cx="2593627" cy="20300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4529311"/>
            <a:ext cx="2593627" cy="2070803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3923928" y="4005064"/>
            <a:ext cx="144016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Dust free workshop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779912" y="5987594"/>
            <a:ext cx="1987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Wind shower room</a:t>
            </a:r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5220072" y="5564712"/>
            <a:ext cx="2016224" cy="4228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 flipV="1">
            <a:off x="2109954" y="5585108"/>
            <a:ext cx="1813974" cy="5081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3712954" y="2464519"/>
            <a:ext cx="1017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entrance</a:t>
            </a:r>
            <a:endParaRPr lang="zh-CN" altLang="en-US" dirty="0"/>
          </a:p>
        </p:txBody>
      </p:sp>
      <p:cxnSp>
        <p:nvCxnSpPr>
          <p:cNvPr id="16" name="直接箭头连接符 15"/>
          <p:cNvCxnSpPr/>
          <p:nvPr/>
        </p:nvCxnSpPr>
        <p:spPr>
          <a:xfrm flipH="1">
            <a:off x="2158858" y="2703528"/>
            <a:ext cx="1668783" cy="8990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3712954" y="3312894"/>
            <a:ext cx="2208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Material buffer room</a:t>
            </a:r>
            <a:endParaRPr lang="zh-CN" altLang="en-US" dirty="0"/>
          </a:p>
        </p:txBody>
      </p:sp>
      <p:cxnSp>
        <p:nvCxnSpPr>
          <p:cNvPr id="20" name="直接箭头连接符 19"/>
          <p:cNvCxnSpPr/>
          <p:nvPr/>
        </p:nvCxnSpPr>
        <p:spPr>
          <a:xfrm flipV="1">
            <a:off x="5767700" y="3243835"/>
            <a:ext cx="892532" cy="2705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61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五、我们的喷油器生产控制过程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7544" y="1592374"/>
            <a:ext cx="7895062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5.2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清洁度控制（</a:t>
            </a: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CES 16599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）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295684"/>
            <a:ext cx="2736305" cy="19815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2236022"/>
            <a:ext cx="2975427" cy="20412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23" y="4365104"/>
            <a:ext cx="2741234" cy="20358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201172" y="4164208"/>
            <a:ext cx="2018797" cy="252028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275857" y="2385754"/>
            <a:ext cx="2130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Multi slot ultrasonic cleaning machine</a:t>
            </a:r>
            <a:endParaRPr lang="zh-CN" altLang="en-US" dirty="0"/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1979712" y="2708920"/>
            <a:ext cx="1440160" cy="648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3419872" y="4869160"/>
            <a:ext cx="2130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Dust proof clothing</a:t>
            </a:r>
            <a:endParaRPr lang="zh-CN" altLang="en-US" dirty="0"/>
          </a:p>
        </p:txBody>
      </p:sp>
      <p:cxnSp>
        <p:nvCxnSpPr>
          <p:cNvPr id="15" name="直接箭头连接符 14"/>
          <p:cNvCxnSpPr/>
          <p:nvPr/>
        </p:nvCxnSpPr>
        <p:spPr>
          <a:xfrm flipH="1">
            <a:off x="2123727" y="5192326"/>
            <a:ext cx="1440160" cy="648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5004048" y="5192326"/>
            <a:ext cx="1425340" cy="4689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3803736" y="3626124"/>
            <a:ext cx="2130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Cleanliness test</a:t>
            </a:r>
            <a:endParaRPr lang="zh-CN" altLang="en-US" dirty="0"/>
          </a:p>
        </p:txBody>
      </p:sp>
      <p:cxnSp>
        <p:nvCxnSpPr>
          <p:cNvPr id="19" name="直接箭头连接符 18"/>
          <p:cNvCxnSpPr/>
          <p:nvPr/>
        </p:nvCxnSpPr>
        <p:spPr>
          <a:xfrm flipV="1">
            <a:off x="5334850" y="3375429"/>
            <a:ext cx="965342" cy="4340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01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/>
              <a:t>一、</a:t>
            </a:r>
            <a:r>
              <a:rPr lang="en-US" altLang="zh-CN" dirty="0"/>
              <a:t>XPI </a:t>
            </a:r>
            <a:r>
              <a:rPr lang="zh-CN" altLang="en-US" dirty="0"/>
              <a:t>燃油喷射系统介绍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48904" y="1752640"/>
            <a:ext cx="7895062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XPI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燃油喷射系统是美国康明斯和瑞典斯卡尼亚在</a:t>
            </a:r>
            <a:r>
              <a:rPr lang="en-US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2005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年开始联合研发的超高压共轨喷射系统，双方共享知识产权，其喷射压力可以达到</a:t>
            </a:r>
            <a:r>
              <a:rPr lang="en-US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2500bar</a:t>
            </a:r>
            <a:r>
              <a:rPr lang="zh-CN" altLang="en-US" b="1" dirty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72" y="2475126"/>
            <a:ext cx="7147126" cy="388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4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788003" y="5998018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170224" y="548680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五、我们的喷油器生产控制过程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4493" y="913315"/>
            <a:ext cx="7895062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5.2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清洁度控制（</a:t>
            </a: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CES 16599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）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028" y="1313425"/>
            <a:ext cx="4072405" cy="506201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18" y="1282648"/>
            <a:ext cx="4708451" cy="499540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99268" y="6306226"/>
            <a:ext cx="4212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Cummins CES </a:t>
            </a:r>
            <a:r>
              <a:rPr lang="en-US" altLang="zh-CN" b="1" dirty="0"/>
              <a:t>16599 Cleanliness standards</a:t>
            </a:r>
            <a:endParaRPr lang="zh-CN" altLang="en-US" b="1" dirty="0"/>
          </a:p>
        </p:txBody>
      </p:sp>
      <p:sp>
        <p:nvSpPr>
          <p:cNvPr id="9" name="矩形 8"/>
          <p:cNvSpPr/>
          <p:nvPr/>
        </p:nvSpPr>
        <p:spPr>
          <a:xfrm>
            <a:off x="5118828" y="6322523"/>
            <a:ext cx="3338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Factory cleanliness testing report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72748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五、我们的喷油器生产控制过程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29169" y="1700808"/>
            <a:ext cx="7895062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5.3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精确测量及分析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070140"/>
            <a:ext cx="2906092" cy="206238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3" y="2081237"/>
            <a:ext cx="2950363" cy="19206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55" y="4221088"/>
            <a:ext cx="2870034" cy="19442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48D074-474E-45C0-AB19-EAC3A77692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099" y="4223314"/>
            <a:ext cx="2952328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3613359" y="5550792"/>
            <a:ext cx="172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Measurement of small parts</a:t>
            </a:r>
            <a:endParaRPr lang="zh-CN" altLang="en-US" dirty="0"/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5022994" y="5301208"/>
            <a:ext cx="1205190" cy="4608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3383381" y="4359175"/>
            <a:ext cx="172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Measurement of </a:t>
            </a:r>
            <a:r>
              <a:rPr lang="en-US" altLang="zh-CN" dirty="0" smtClean="0"/>
              <a:t>springs</a:t>
            </a:r>
            <a:endParaRPr lang="zh-CN" altLang="en-US" dirty="0"/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2483768" y="4708262"/>
            <a:ext cx="925815" cy="7235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3639561" y="3275176"/>
            <a:ext cx="172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Measurement of Armature</a:t>
            </a:r>
            <a:endParaRPr lang="zh-CN" altLang="en-US" dirty="0"/>
          </a:p>
        </p:txBody>
      </p:sp>
      <p:cxnSp>
        <p:nvCxnSpPr>
          <p:cNvPr id="18" name="直接箭头连接符 17"/>
          <p:cNvCxnSpPr/>
          <p:nvPr/>
        </p:nvCxnSpPr>
        <p:spPr>
          <a:xfrm>
            <a:off x="5049196" y="3486414"/>
            <a:ext cx="1034972" cy="592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3489878" y="2147668"/>
            <a:ext cx="16487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Installation dimension measurement</a:t>
            </a:r>
            <a:endParaRPr lang="zh-CN" altLang="en-US" dirty="0"/>
          </a:p>
        </p:txBody>
      </p:sp>
      <p:cxnSp>
        <p:nvCxnSpPr>
          <p:cNvPr id="20" name="直接箭头连接符 19"/>
          <p:cNvCxnSpPr>
            <a:stCxn id="19" idx="1"/>
          </p:cNvCxnSpPr>
          <p:nvPr/>
        </p:nvCxnSpPr>
        <p:spPr>
          <a:xfrm flipH="1">
            <a:off x="2156692" y="2609333"/>
            <a:ext cx="1333186" cy="10887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85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五、我们的喷油器生产控制过程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29169" y="1700808"/>
            <a:ext cx="7895062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5.3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精确测量及分析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441" y="1988840"/>
            <a:ext cx="4353688" cy="280831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395111" y="501961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Recheck the lift of the armature, measure it five times, and collect more than 3000 sets of data for statistical calculation to obtain the measured value of the </a:t>
            </a:r>
            <a:r>
              <a:rPr lang="zh-CN" altLang="en-US" dirty="0" smtClean="0"/>
              <a:t>armature lift</a:t>
            </a:r>
            <a:r>
              <a:rPr lang="en-US" altLang="zh-CN" dirty="0" smtClean="0"/>
              <a:t>.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320562" y="6172776"/>
            <a:ext cx="3409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Armature lift </a:t>
            </a:r>
            <a:r>
              <a:rPr lang="en-US" altLang="zh-CN" b="1" dirty="0" smtClean="0"/>
              <a:t>recheck </a:t>
            </a:r>
            <a:r>
              <a:rPr lang="en-US" altLang="zh-CN" b="1" dirty="0"/>
              <a:t>workstation</a:t>
            </a:r>
            <a:endParaRPr lang="zh-CN" altLang="en-US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8" y="2132856"/>
            <a:ext cx="4164866" cy="403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3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五、我们的喷油器生产控制过程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9552" y="1644381"/>
            <a:ext cx="7895062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5.4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智能装配、</a:t>
            </a:r>
            <a:r>
              <a:rPr lang="zh-CN" altLang="en-US" dirty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质量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数据库及全过程可追溯体系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47" y="2350695"/>
            <a:ext cx="4090988" cy="2019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81" y="4440043"/>
            <a:ext cx="4093854" cy="2167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350695"/>
            <a:ext cx="3881603" cy="3754826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691680" y="4077072"/>
            <a:ext cx="1440160" cy="720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QR code for tracing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3059832" y="3356992"/>
            <a:ext cx="648072" cy="7920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1907704" y="4653136"/>
            <a:ext cx="216024" cy="9361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2987824" y="4440043"/>
            <a:ext cx="3168352" cy="690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42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五、我们的喷油器生产控制过程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5536" y="1663658"/>
            <a:ext cx="7895062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5.4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智能装配、</a:t>
            </a:r>
            <a:r>
              <a:rPr lang="zh-CN" altLang="en-US" dirty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质量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数据库及全过程可追溯体系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316408"/>
            <a:ext cx="3528392" cy="30592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048" y="2316408"/>
            <a:ext cx="4523080" cy="30592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67544" y="5478499"/>
            <a:ext cx="8339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  The </a:t>
            </a:r>
            <a:r>
              <a:rPr lang="zh-CN" altLang="en-US" dirty="0"/>
              <a:t>intelligent assembly system automatically retrieves the </a:t>
            </a:r>
            <a:r>
              <a:rPr lang="zh-CN" altLang="en-US" dirty="0" smtClean="0"/>
              <a:t>core </a:t>
            </a:r>
            <a:r>
              <a:rPr lang="en-US" altLang="zh-CN" dirty="0"/>
              <a:t>parts dimensions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inside the injector</a:t>
            </a:r>
            <a:r>
              <a:rPr lang="zh-CN" altLang="en-US" dirty="0" smtClean="0"/>
              <a:t> </a:t>
            </a:r>
            <a:r>
              <a:rPr lang="zh-CN" altLang="en-US" dirty="0"/>
              <a:t>based on the QR code on </a:t>
            </a:r>
            <a:r>
              <a:rPr lang="zh-CN" altLang="en-US" dirty="0" smtClean="0"/>
              <a:t>the injector </a:t>
            </a:r>
            <a:r>
              <a:rPr lang="en-US" altLang="zh-CN" dirty="0" smtClean="0"/>
              <a:t>body</a:t>
            </a:r>
            <a:r>
              <a:rPr lang="zh-CN" altLang="en-US" dirty="0" smtClean="0"/>
              <a:t>, </a:t>
            </a:r>
            <a:r>
              <a:rPr lang="zh-CN" altLang="en-US" dirty="0"/>
              <a:t>calculates the appropriate </a:t>
            </a:r>
            <a:r>
              <a:rPr lang="en-US" altLang="zh-CN" dirty="0" smtClean="0"/>
              <a:t>shims</a:t>
            </a:r>
            <a:r>
              <a:rPr lang="zh-CN" altLang="en-US" dirty="0" smtClean="0"/>
              <a:t> </a:t>
            </a:r>
            <a:r>
              <a:rPr lang="zh-CN" altLang="en-US" dirty="0"/>
              <a:t>size </a:t>
            </a:r>
            <a:r>
              <a:rPr lang="zh-CN" altLang="en-US" dirty="0" smtClean="0"/>
              <a:t>(</a:t>
            </a:r>
            <a:r>
              <a:rPr lang="en-US" altLang="zh-CN" dirty="0"/>
              <a:t>Grading</a:t>
            </a:r>
            <a:r>
              <a:rPr lang="zh-CN" altLang="en-US" dirty="0" smtClean="0"/>
              <a:t>), </a:t>
            </a:r>
            <a:r>
              <a:rPr lang="en-US" altLang="zh-CN" dirty="0" smtClean="0"/>
              <a:t>then</a:t>
            </a:r>
            <a:r>
              <a:rPr lang="zh-CN" altLang="en-US" dirty="0" smtClean="0"/>
              <a:t> </a:t>
            </a:r>
            <a:r>
              <a:rPr lang="zh-CN" altLang="en-US" dirty="0"/>
              <a:t>controls the assembly accuracy at the μ </a:t>
            </a:r>
            <a:r>
              <a:rPr lang="zh-CN" altLang="en-US" dirty="0" smtClean="0"/>
              <a:t>level</a:t>
            </a:r>
            <a:r>
              <a:rPr lang="en-US" altLang="zh-CN" dirty="0" smtClean="0"/>
              <a:t>.</a:t>
            </a:r>
            <a:endParaRPr lang="zh-CN" altLang="en-US" dirty="0"/>
          </a:p>
        </p:txBody>
      </p:sp>
      <p:sp>
        <p:nvSpPr>
          <p:cNvPr id="9" name="圆角矩形 8"/>
          <p:cNvSpPr/>
          <p:nvPr/>
        </p:nvSpPr>
        <p:spPr>
          <a:xfrm>
            <a:off x="3404984" y="3511335"/>
            <a:ext cx="1728192" cy="720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Required gasket grading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4989160" y="3871375"/>
            <a:ext cx="662960" cy="6686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4989160" y="3871375"/>
            <a:ext cx="1383040" cy="6686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H="1" flipV="1">
            <a:off x="2411760" y="3511336"/>
            <a:ext cx="1159572" cy="4075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H="1" flipV="1">
            <a:off x="2123648" y="3532717"/>
            <a:ext cx="1440320" cy="3862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 flipV="1">
            <a:off x="1763768" y="3532719"/>
            <a:ext cx="1800200" cy="3862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98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五、我们的喷油器生产控制过程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48904" y="1911315"/>
            <a:ext cx="7895062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5.5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定制测试设备及数据管理系统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280647"/>
            <a:ext cx="2670576" cy="19716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824" y="2292731"/>
            <a:ext cx="2736304" cy="20984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653136"/>
            <a:ext cx="2670576" cy="18970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056" y="4653136"/>
            <a:ext cx="3105072" cy="1937033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3473434" y="5638933"/>
            <a:ext cx="1728192" cy="720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Test report saving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5111416" y="5661248"/>
            <a:ext cx="1993951" cy="2948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 flipV="1">
            <a:off x="2134414" y="5755384"/>
            <a:ext cx="1445831" cy="2332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圆角矩形 17"/>
          <p:cNvSpPr/>
          <p:nvPr/>
        </p:nvSpPr>
        <p:spPr>
          <a:xfrm>
            <a:off x="3973864" y="3537303"/>
            <a:ext cx="1728192" cy="720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Intelligent repair interface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V="1">
            <a:off x="5611846" y="2996952"/>
            <a:ext cx="1493521" cy="8575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圆角矩形 21"/>
          <p:cNvSpPr/>
          <p:nvPr/>
        </p:nvSpPr>
        <p:spPr>
          <a:xfrm>
            <a:off x="3663057" y="2344023"/>
            <a:ext cx="2011393" cy="720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Customized testing equipment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 flipH="1">
            <a:off x="1619672" y="2780928"/>
            <a:ext cx="2088232" cy="5222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60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五、我们的喷油器生产控制过程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5536" y="1667147"/>
            <a:ext cx="7895062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5.6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智能修正码管理系统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359839"/>
            <a:ext cx="2847487" cy="19949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2359839"/>
            <a:ext cx="2827604" cy="18389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4" y="4738478"/>
            <a:ext cx="2873127" cy="1900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1983" y="4653136"/>
            <a:ext cx="3102017" cy="194795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13490" y="2279583"/>
            <a:ext cx="28370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/>
              <a:t>    Scan </a:t>
            </a:r>
            <a:r>
              <a:rPr lang="zh-CN" altLang="en-US" b="1" dirty="0"/>
              <a:t>the QR code on the </a:t>
            </a:r>
            <a:r>
              <a:rPr lang="zh-CN" altLang="en-US" b="1" dirty="0" smtClean="0"/>
              <a:t>injector</a:t>
            </a:r>
            <a:r>
              <a:rPr lang="zh-CN" altLang="en-US" b="1" dirty="0"/>
              <a:t>, and the </a:t>
            </a:r>
            <a:r>
              <a:rPr lang="en-US" altLang="zh-CN" b="1" dirty="0" smtClean="0"/>
              <a:t>trim</a:t>
            </a:r>
            <a:r>
              <a:rPr lang="zh-CN" altLang="en-US" b="1" dirty="0" smtClean="0"/>
              <a:t> </a:t>
            </a:r>
            <a:r>
              <a:rPr lang="zh-CN" altLang="en-US" b="1" dirty="0"/>
              <a:t>code generation software automatically retrieves the test </a:t>
            </a:r>
            <a:r>
              <a:rPr lang="en-US" altLang="zh-CN" b="1" dirty="0" smtClean="0"/>
              <a:t>value</a:t>
            </a:r>
            <a:r>
              <a:rPr lang="zh-CN" altLang="en-US" b="1" dirty="0" smtClean="0"/>
              <a:t> </a:t>
            </a:r>
            <a:r>
              <a:rPr lang="zh-CN" altLang="en-US" b="1" dirty="0"/>
              <a:t>from the test report of the </a:t>
            </a:r>
            <a:r>
              <a:rPr lang="zh-CN" altLang="en-US" b="1" dirty="0" smtClean="0"/>
              <a:t>injector，</a:t>
            </a:r>
            <a:r>
              <a:rPr lang="en-US" altLang="zh-CN" b="1" dirty="0" smtClean="0"/>
              <a:t>then</a:t>
            </a:r>
            <a:r>
              <a:rPr lang="zh-CN" altLang="en-US" b="1" dirty="0" smtClean="0"/>
              <a:t> generate </a:t>
            </a:r>
            <a:r>
              <a:rPr lang="zh-CN" altLang="en-US" b="1" dirty="0"/>
              <a:t>the </a:t>
            </a:r>
            <a:r>
              <a:rPr lang="en-US" altLang="zh-CN" b="1" dirty="0" smtClean="0"/>
              <a:t>trim </a:t>
            </a:r>
            <a:r>
              <a:rPr lang="zh-CN" altLang="en-US" b="1" dirty="0" smtClean="0"/>
              <a:t>code. </a:t>
            </a:r>
            <a:r>
              <a:rPr lang="en-US" altLang="zh-CN" b="1" dirty="0"/>
              <a:t>And </a:t>
            </a:r>
            <a:r>
              <a:rPr lang="en-US" altLang="zh-CN" b="1" dirty="0" smtClean="0"/>
              <a:t>send </a:t>
            </a:r>
            <a:r>
              <a:rPr lang="en-US" altLang="zh-CN" b="1" dirty="0"/>
              <a:t>to laser marking machine for </a:t>
            </a:r>
            <a:r>
              <a:rPr lang="en-US" altLang="zh-CN" b="1" dirty="0" smtClean="0"/>
              <a:t>engraving. </a:t>
            </a:r>
            <a:endParaRPr lang="zh-CN" altLang="en-US" b="1" dirty="0"/>
          </a:p>
        </p:txBody>
      </p:sp>
      <p:sp>
        <p:nvSpPr>
          <p:cNvPr id="10" name="圆角矩形 9"/>
          <p:cNvSpPr/>
          <p:nvPr/>
        </p:nvSpPr>
        <p:spPr>
          <a:xfrm>
            <a:off x="3473434" y="5638933"/>
            <a:ext cx="1728192" cy="720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Trim code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5111416" y="5445224"/>
            <a:ext cx="1116768" cy="5108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 flipV="1">
            <a:off x="1115616" y="5733256"/>
            <a:ext cx="2464630" cy="2553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77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 smtClean="0"/>
              <a:t>五、我们的喷油器生产控制过程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0019" y="1713810"/>
            <a:ext cx="7895062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5.7 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测试报告打印机跟踪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96" y="2456985"/>
            <a:ext cx="2530395" cy="24179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330" y="2464297"/>
            <a:ext cx="2645857" cy="24443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734" y="2466281"/>
            <a:ext cx="3122459" cy="2444396"/>
          </a:xfrm>
          <a:prstGeom prst="rect">
            <a:avLst/>
          </a:prstGeom>
        </p:spPr>
      </p:pic>
      <p:sp>
        <p:nvSpPr>
          <p:cNvPr id="9" name="右箭头 8"/>
          <p:cNvSpPr/>
          <p:nvPr/>
        </p:nvSpPr>
        <p:spPr>
          <a:xfrm>
            <a:off x="6012160" y="5669887"/>
            <a:ext cx="648072" cy="3189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右箭头 9"/>
          <p:cNvSpPr/>
          <p:nvPr/>
        </p:nvSpPr>
        <p:spPr>
          <a:xfrm>
            <a:off x="2915816" y="5669887"/>
            <a:ext cx="648072" cy="3189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748904" y="5337528"/>
            <a:ext cx="1950888" cy="11158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/>
              <a:t>仓库发货时，打开数据库报告查询软件，用扫码枪扫描喷油器上的二维码。</a:t>
            </a:r>
            <a:endParaRPr lang="zh-CN" altLang="en-US" sz="1400" dirty="0"/>
          </a:p>
        </p:txBody>
      </p:sp>
      <p:sp>
        <p:nvSpPr>
          <p:cNvPr id="12" name="圆角矩形 11"/>
          <p:cNvSpPr/>
          <p:nvPr/>
        </p:nvSpPr>
        <p:spPr>
          <a:xfrm>
            <a:off x="3754519" y="5350605"/>
            <a:ext cx="1950888" cy="11158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/>
              <a:t>数据库根据喷油器二维码的流水号信息，自动从数据库中调取该喷油器的出厂测试报告。</a:t>
            </a:r>
            <a:endParaRPr lang="zh-CN" altLang="en-US" sz="1400" dirty="0"/>
          </a:p>
        </p:txBody>
      </p:sp>
      <p:sp>
        <p:nvSpPr>
          <p:cNvPr id="13" name="圆角矩形 12"/>
          <p:cNvSpPr/>
          <p:nvPr/>
        </p:nvSpPr>
        <p:spPr>
          <a:xfrm>
            <a:off x="6781814" y="5350605"/>
            <a:ext cx="1950888" cy="11158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/>
              <a:t>打印机打印该喷油器的出厂测试报告，根据客户需要可以将测试报告和对应喷油器一起包装发货。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2927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143240" y="2535318"/>
            <a:ext cx="415530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6600" b="1" cap="none" spc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谢 谢 大 家</a:t>
            </a:r>
            <a:endParaRPr lang="zh-CN" altLang="en-US" sz="6600" b="1" cap="none" spc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DCB5E17-D235-6988-5512-F5AD733FD72B}"/>
              </a:ext>
            </a:extLst>
          </p:cNvPr>
          <p:cNvSpPr txBox="1"/>
          <p:nvPr/>
        </p:nvSpPr>
        <p:spPr>
          <a:xfrm>
            <a:off x="3380893" y="4941168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300" dirty="0" smtClean="0">
                <a:latin typeface="微软雅黑" pitchFamily="34" charset="-122"/>
                <a:ea typeface="微软雅黑" pitchFamily="34" charset="-122"/>
              </a:rPr>
              <a:t>XXXX</a:t>
            </a:r>
            <a:endParaRPr lang="zh-CN" altLang="en-US" b="1" spc="3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2535" y="747445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/>
              <a:t>二、</a:t>
            </a:r>
            <a:r>
              <a:rPr lang="en-US" altLang="zh-CN" dirty="0"/>
              <a:t>XPI</a:t>
            </a:r>
            <a:r>
              <a:rPr lang="zh-CN" altLang="en-US" dirty="0"/>
              <a:t>喷油器维修市场分析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9552" y="1164227"/>
            <a:ext cx="7895062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2.1 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康明斯和斯堪尼亚不想他们的客户自行维修</a:t>
            </a:r>
            <a:r>
              <a:rPr lang="en-US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XPI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喷油器，他们希望客户更换整支喷油器，这一点与博世和电装公司不一样。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16"/>
          <p:cNvSpPr txBox="1"/>
          <p:nvPr/>
        </p:nvSpPr>
        <p:spPr>
          <a:xfrm>
            <a:off x="683568" y="4797152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康明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斯不提供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XPI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喷油器维修标准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64" y="1929884"/>
            <a:ext cx="4032448" cy="188765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998" y="4111905"/>
            <a:ext cx="3199394" cy="2214692"/>
          </a:xfrm>
          <a:prstGeom prst="rect">
            <a:avLst/>
          </a:prstGeom>
        </p:spPr>
      </p:pic>
      <p:sp>
        <p:nvSpPr>
          <p:cNvPr id="9" name="文本框 16"/>
          <p:cNvSpPr txBox="1">
            <a:spLocks noChangeArrowheads="1"/>
          </p:cNvSpPr>
          <p:nvPr/>
        </p:nvSpPr>
        <p:spPr bwMode="auto">
          <a:xfrm>
            <a:off x="5018611" y="3819766"/>
            <a:ext cx="3447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Bosch </a:t>
            </a:r>
            <a:r>
              <a:rPr lang="zh-CN" altLang="en-US" sz="16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对外公布的喷油器维修标准</a:t>
            </a:r>
            <a:endParaRPr lang="en-US" altLang="zh-CN" sz="1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16"/>
          <p:cNvSpPr txBox="1">
            <a:spLocks noChangeArrowheads="1"/>
          </p:cNvSpPr>
          <p:nvPr/>
        </p:nvSpPr>
        <p:spPr bwMode="auto">
          <a:xfrm>
            <a:off x="4900998" y="6264681"/>
            <a:ext cx="3447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Denso </a:t>
            </a:r>
            <a:r>
              <a:rPr lang="zh-CN" altLang="en-US" sz="16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对外公布的喷油器维修标准</a:t>
            </a:r>
            <a:endParaRPr lang="en-US" altLang="zh-CN" sz="1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6" name="Picture 2" descr="https://bpic.51yuansu.com/pic3/cover/01/48/38/593ac2702d73a_6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42878"/>
            <a:ext cx="2655509" cy="265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95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2535" y="747445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/>
              <a:t>二、</a:t>
            </a:r>
            <a:r>
              <a:rPr lang="en-US" altLang="zh-CN" dirty="0"/>
              <a:t>XPI</a:t>
            </a:r>
            <a:r>
              <a:rPr lang="zh-CN" altLang="en-US" dirty="0"/>
              <a:t>喷油器维修市场分析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9552" y="1164227"/>
            <a:ext cx="7895062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2.1 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康明斯和斯堪尼亚不想他们的客户自行维修</a:t>
            </a:r>
            <a:r>
              <a:rPr lang="en-US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XPI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喷油器，他们希望客户更换整支喷油器，这一点与博世和电装公司不一样。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16"/>
          <p:cNvSpPr txBox="1"/>
          <p:nvPr/>
        </p:nvSpPr>
        <p:spPr>
          <a:xfrm>
            <a:off x="568152" y="4799516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康明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斯不供应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XPI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喷油器核心零件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</a:p>
        </p:txBody>
      </p:sp>
      <p:sp>
        <p:nvSpPr>
          <p:cNvPr id="9" name="文本框 16"/>
          <p:cNvSpPr txBox="1">
            <a:spLocks noChangeArrowheads="1"/>
          </p:cNvSpPr>
          <p:nvPr/>
        </p:nvSpPr>
        <p:spPr bwMode="auto">
          <a:xfrm>
            <a:off x="4841096" y="3607204"/>
            <a:ext cx="39650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Bosch </a:t>
            </a:r>
            <a:r>
              <a:rPr lang="zh-CN" altLang="en-US" sz="16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对维修市场供应喷油器的核心零部件和修理包</a:t>
            </a:r>
            <a:endParaRPr lang="en-US" altLang="zh-CN" sz="1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" name="图片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495" y="2033099"/>
            <a:ext cx="1286552" cy="1080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 descr="C:\Users\zy006\AppData\Local\Temp\WeChat Files\7ccc42d3f91259f8b21b097f8f702f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32840" y="2034763"/>
            <a:ext cx="1286550" cy="1089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162" y="1951822"/>
            <a:ext cx="1122272" cy="1286552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10" y="3395533"/>
            <a:ext cx="2147360" cy="1113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img2.baidu.com/it/u=3434885391,4126589185&amp;fm=253&amp;fmt=auto&amp;app=138&amp;f=JPEG?w=390&amp;h=3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659" y="3364230"/>
            <a:ext cx="1515081" cy="116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6"/>
          <p:cNvSpPr txBox="1">
            <a:spLocks noChangeArrowheads="1"/>
          </p:cNvSpPr>
          <p:nvPr/>
        </p:nvSpPr>
        <p:spPr bwMode="auto">
          <a:xfrm>
            <a:off x="4955500" y="6066853"/>
            <a:ext cx="39650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Denso </a:t>
            </a:r>
            <a:r>
              <a:rPr lang="zh-CN" altLang="en-US" sz="16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对维修市场供应喷油器的核心零部件和修理包</a:t>
            </a:r>
            <a:endParaRPr lang="en-US" altLang="zh-CN" sz="1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52" name="Picture 4" descr="https://img0.baidu.com/it/u=124758625,189142884&amp;fm=253&amp;fmt=auto&amp;app=120&amp;f=JPEG?w=800&amp;h=8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749" y="5149274"/>
            <a:ext cx="961765" cy="96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03" y="1781795"/>
            <a:ext cx="1234794" cy="92609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03" y="2760951"/>
            <a:ext cx="1234794" cy="92546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0212" y="1533320"/>
            <a:ext cx="973029" cy="1482233"/>
          </a:xfrm>
          <a:prstGeom prst="rect">
            <a:avLst/>
          </a:prstGeom>
        </p:spPr>
      </p:pic>
      <p:pic>
        <p:nvPicPr>
          <p:cNvPr id="2054" name="Picture 6" descr="https://img0.baidu.com/it/u=336843353,558694771&amp;fm=253&amp;fmt=auto&amp;app=138&amp;f=JPEG?w=270&amp;h=27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38" y="4090123"/>
            <a:ext cx="1164270" cy="102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mg1.baidu.com/it/u=2999201861,2771741862&amp;fm=253&amp;fmt=auto&amp;app=138&amp;f=JPEG?w=1091&amp;h=50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489" y="4270207"/>
            <a:ext cx="1501713" cy="76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4371" y="5116460"/>
            <a:ext cx="1536126" cy="1018232"/>
          </a:xfrm>
          <a:prstGeom prst="rect">
            <a:avLst/>
          </a:prstGeom>
        </p:spPr>
      </p:pic>
      <p:pic>
        <p:nvPicPr>
          <p:cNvPr id="25" name="Picture 4" descr="https://img0.baidu.com/it/u=124758625,189142884&amp;fm=253&amp;fmt=auto&amp;app=120&amp;f=JPEG?w=800&amp;h=80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420" y="2798593"/>
            <a:ext cx="879940" cy="87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59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2535" y="747445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/>
              <a:t>二、</a:t>
            </a:r>
            <a:r>
              <a:rPr lang="en-US" altLang="zh-CN" dirty="0"/>
              <a:t>XPI</a:t>
            </a:r>
            <a:r>
              <a:rPr lang="zh-CN" altLang="en-US" dirty="0"/>
              <a:t>喷油器维修市场分析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9552" y="1164227"/>
            <a:ext cx="7895062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2.1 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康明斯和斯堪尼亚不想他们的客户自行维修</a:t>
            </a:r>
            <a:r>
              <a:rPr lang="en-US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XPI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喷油器，他们希望客户更换整支喷油器，这一点与博世和电装公司不一样。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16"/>
          <p:cNvSpPr txBox="1"/>
          <p:nvPr/>
        </p:nvSpPr>
        <p:spPr>
          <a:xfrm>
            <a:off x="-129393" y="5131759"/>
            <a:ext cx="3625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康明斯不提供维修</a:t>
            </a:r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XPI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喷油器的技术支持</a:t>
            </a:r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</a:p>
        </p:txBody>
      </p:sp>
      <p:sp>
        <p:nvSpPr>
          <p:cNvPr id="16" name="文本框 16"/>
          <p:cNvSpPr txBox="1">
            <a:spLocks noChangeArrowheads="1"/>
          </p:cNvSpPr>
          <p:nvPr/>
        </p:nvSpPr>
        <p:spPr bwMode="auto">
          <a:xfrm>
            <a:off x="4597879" y="5438347"/>
            <a:ext cx="39650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Bosch</a:t>
            </a:r>
            <a:r>
              <a:rPr lang="zh-CN" altLang="en-US" sz="16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en-US" altLang="zh-CN" sz="16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Denso </a:t>
            </a:r>
            <a:r>
              <a:rPr lang="zh-CN" altLang="en-US" sz="16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对喷油器维修提供各类技术支持。</a:t>
            </a:r>
            <a:endParaRPr lang="en-US" altLang="zh-CN" sz="1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81192" y="2047885"/>
            <a:ext cx="1651843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专用维修测试设备</a:t>
            </a:r>
            <a:endParaRPr lang="zh-CN" altLang="en-US" dirty="0"/>
          </a:p>
        </p:txBody>
      </p:sp>
      <p:sp>
        <p:nvSpPr>
          <p:cNvPr id="22" name="椭圆 21"/>
          <p:cNvSpPr/>
          <p:nvPr/>
        </p:nvSpPr>
        <p:spPr>
          <a:xfrm>
            <a:off x="1863069" y="2101777"/>
            <a:ext cx="1635916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测试标准</a:t>
            </a:r>
          </a:p>
        </p:txBody>
      </p:sp>
      <p:sp>
        <p:nvSpPr>
          <p:cNvPr id="23" name="椭圆 22"/>
          <p:cNvSpPr/>
          <p:nvPr/>
        </p:nvSpPr>
        <p:spPr>
          <a:xfrm>
            <a:off x="31556" y="3104917"/>
            <a:ext cx="1701479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维修培训</a:t>
            </a:r>
          </a:p>
        </p:txBody>
      </p:sp>
      <p:sp>
        <p:nvSpPr>
          <p:cNvPr id="24" name="椭圆 23"/>
          <p:cNvSpPr/>
          <p:nvPr/>
        </p:nvSpPr>
        <p:spPr>
          <a:xfrm>
            <a:off x="1885419" y="3104917"/>
            <a:ext cx="1610751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官方喷油器维修店</a:t>
            </a:r>
          </a:p>
        </p:txBody>
      </p:sp>
      <p:sp>
        <p:nvSpPr>
          <p:cNvPr id="26" name="椭圆 25"/>
          <p:cNvSpPr/>
          <p:nvPr/>
        </p:nvSpPr>
        <p:spPr>
          <a:xfrm>
            <a:off x="36498" y="4118338"/>
            <a:ext cx="1696538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修正码算法和修正码软件</a:t>
            </a:r>
          </a:p>
        </p:txBody>
      </p:sp>
      <p:sp>
        <p:nvSpPr>
          <p:cNvPr id="27" name="椭圆 26"/>
          <p:cNvSpPr/>
          <p:nvPr/>
        </p:nvSpPr>
        <p:spPr>
          <a:xfrm>
            <a:off x="1870017" y="4087421"/>
            <a:ext cx="1626153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等等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434" y="1768672"/>
            <a:ext cx="1972786" cy="18276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162" y="3863233"/>
            <a:ext cx="1900943" cy="14246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105" y="1888785"/>
            <a:ext cx="3449895" cy="303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7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251520" y="520238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/>
              <a:t>二、</a:t>
            </a:r>
            <a:r>
              <a:rPr lang="en-US" altLang="zh-CN" dirty="0"/>
              <a:t>XPI</a:t>
            </a:r>
            <a:r>
              <a:rPr lang="zh-CN" altLang="en-US" dirty="0"/>
              <a:t>喷油器维修市场分析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1560" y="960099"/>
            <a:ext cx="7895062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2.2 </a:t>
            </a:r>
            <a:r>
              <a:rPr lang="en-US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XPI 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喷油器很难维修，喷油量曲线很难调整。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69182"/>
            <a:ext cx="2880320" cy="5151468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703732" y="2312876"/>
            <a:ext cx="792088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/>
              <a:t>6</a:t>
            </a:r>
            <a:r>
              <a:rPr lang="zh-CN" altLang="en-US" sz="1200" dirty="0" smtClean="0"/>
              <a:t>个垫片调整油量曲线</a:t>
            </a:r>
            <a:endParaRPr lang="zh-CN" altLang="en-US" sz="1200" dirty="0"/>
          </a:p>
        </p:txBody>
      </p:sp>
      <p:cxnSp>
        <p:nvCxnSpPr>
          <p:cNvPr id="7" name="直接箭头连接符 6"/>
          <p:cNvCxnSpPr/>
          <p:nvPr/>
        </p:nvCxnSpPr>
        <p:spPr>
          <a:xfrm flipH="1" flipV="1">
            <a:off x="1693650" y="2222495"/>
            <a:ext cx="1116124" cy="1983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>
            <a:off x="1979712" y="2564904"/>
            <a:ext cx="830062" cy="1565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>
            <a:off x="1963680" y="2752702"/>
            <a:ext cx="846094" cy="651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>
            <a:off x="1793289" y="2452119"/>
            <a:ext cx="1013463" cy="2822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>
            <a:off x="1693650" y="2995828"/>
            <a:ext cx="1113102" cy="20368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H="1">
            <a:off x="1693650" y="3429000"/>
            <a:ext cx="1113104" cy="19442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811" y="3534278"/>
            <a:ext cx="3096344" cy="2277205"/>
          </a:xfrm>
          <a:prstGeom prst="rect">
            <a:avLst/>
          </a:prstGeom>
        </p:spPr>
      </p:pic>
      <p:sp>
        <p:nvSpPr>
          <p:cNvPr id="30" name="圆角矩形 29"/>
          <p:cNvSpPr/>
          <p:nvPr/>
        </p:nvSpPr>
        <p:spPr>
          <a:xfrm>
            <a:off x="3857830" y="2643187"/>
            <a:ext cx="1296144" cy="6488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喷射曲线</a:t>
            </a:r>
            <a:endParaRPr lang="zh-CN" altLang="en-US" dirty="0"/>
          </a:p>
        </p:txBody>
      </p:sp>
      <p:sp>
        <p:nvSpPr>
          <p:cNvPr id="31" name="下箭头 30"/>
          <p:cNvSpPr/>
          <p:nvPr/>
        </p:nvSpPr>
        <p:spPr>
          <a:xfrm>
            <a:off x="4359099" y="3362364"/>
            <a:ext cx="199992" cy="3764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16"/>
          <p:cNvSpPr txBox="1">
            <a:spLocks noChangeArrowheads="1"/>
          </p:cNvSpPr>
          <p:nvPr/>
        </p:nvSpPr>
        <p:spPr bwMode="auto">
          <a:xfrm>
            <a:off x="1793289" y="5800445"/>
            <a:ext cx="73599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博</a:t>
            </a:r>
            <a:r>
              <a:rPr lang="zh-CN" altLang="en-US" sz="12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世喷油器有</a:t>
            </a:r>
            <a:r>
              <a:rPr lang="en-US" altLang="zh-CN" sz="12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12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垫片来调整喷油器的喷油量曲线，所以可以批量将喷油器的喷油量曲线调整的很一致，喷油器之间的喷油量散差很小，很多时候无需修正码，发动机也能正常工作；而康明斯喷油器只有两个垫片来调整喷油量曲线，批量生产时喷油器的喷油量曲线调整难度很大，喷油器之间的喷油量散差很大，无修正码（或者错误的修正码）直接装机，发动机工作会很粗暴，出现敲缸、巨大噪音、震动和冒烟等异常情况。</a:t>
            </a:r>
            <a:endParaRPr lang="en-US" altLang="zh-CN" sz="12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392" y="1412759"/>
            <a:ext cx="1706855" cy="4398724"/>
          </a:xfrm>
          <a:prstGeom prst="rect">
            <a:avLst/>
          </a:prstGeom>
        </p:spPr>
      </p:pic>
      <p:sp>
        <p:nvSpPr>
          <p:cNvPr id="34" name="圆角矩形 33"/>
          <p:cNvSpPr/>
          <p:nvPr/>
        </p:nvSpPr>
        <p:spPr>
          <a:xfrm>
            <a:off x="5534322" y="2266318"/>
            <a:ext cx="792088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/>
              <a:t>2</a:t>
            </a:r>
            <a:r>
              <a:rPr lang="zh-CN" altLang="en-US" sz="1200" dirty="0" smtClean="0"/>
              <a:t>个垫片调整油量曲线</a:t>
            </a:r>
            <a:endParaRPr lang="zh-CN" altLang="en-US" sz="1200" dirty="0"/>
          </a:p>
        </p:txBody>
      </p:sp>
      <p:cxnSp>
        <p:nvCxnSpPr>
          <p:cNvPr id="35" name="直接箭头连接符 34"/>
          <p:cNvCxnSpPr>
            <a:stCxn id="34" idx="3"/>
          </p:cNvCxnSpPr>
          <p:nvPr/>
        </p:nvCxnSpPr>
        <p:spPr>
          <a:xfrm flipV="1">
            <a:off x="6326410" y="2522079"/>
            <a:ext cx="969978" cy="3563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>
            <a:stCxn id="34" idx="3"/>
          </p:cNvCxnSpPr>
          <p:nvPr/>
        </p:nvCxnSpPr>
        <p:spPr>
          <a:xfrm>
            <a:off x="6326410" y="2878386"/>
            <a:ext cx="969978" cy="2557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63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/>
              <a:t>二、</a:t>
            </a:r>
            <a:r>
              <a:rPr lang="en-US" altLang="zh-CN" dirty="0"/>
              <a:t>XPI</a:t>
            </a:r>
            <a:r>
              <a:rPr lang="zh-CN" altLang="en-US" dirty="0"/>
              <a:t>喷油器维修市场分析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48904" y="1664998"/>
            <a:ext cx="7895062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2.3 </a:t>
            </a:r>
            <a:r>
              <a:rPr lang="en-US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XPI 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喷油器喷油量散差很大，装车时必须输入该喷油器对应的修正码。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2049561"/>
            <a:ext cx="5544616" cy="3911985"/>
          </a:xfrm>
          <a:prstGeom prst="rect">
            <a:avLst/>
          </a:prstGeom>
        </p:spPr>
      </p:pic>
      <p:sp>
        <p:nvSpPr>
          <p:cNvPr id="9" name="文本框 16"/>
          <p:cNvSpPr txBox="1">
            <a:spLocks noChangeArrowheads="1"/>
          </p:cNvSpPr>
          <p:nvPr/>
        </p:nvSpPr>
        <p:spPr bwMode="auto">
          <a:xfrm>
            <a:off x="570690" y="4091622"/>
            <a:ext cx="39650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Denso </a:t>
            </a:r>
            <a:r>
              <a:rPr lang="zh-CN" altLang="en-US" sz="16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大油量点散差</a:t>
            </a:r>
            <a:r>
              <a:rPr lang="en-US" altLang="zh-CN" sz="16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±8</a:t>
            </a:r>
            <a:endParaRPr lang="en-US" altLang="zh-CN" sz="1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16"/>
          <p:cNvSpPr txBox="1">
            <a:spLocks noChangeArrowheads="1"/>
          </p:cNvSpPr>
          <p:nvPr/>
        </p:nvSpPr>
        <p:spPr bwMode="auto">
          <a:xfrm>
            <a:off x="559850" y="6148914"/>
            <a:ext cx="39650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Bosch </a:t>
            </a:r>
            <a:r>
              <a:rPr lang="zh-CN" altLang="en-US" sz="16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大油量点散差</a:t>
            </a:r>
            <a:r>
              <a:rPr lang="en-US" altLang="zh-CN" sz="16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±10</a:t>
            </a:r>
            <a:endParaRPr lang="en-US" altLang="zh-CN" sz="1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6"/>
          <p:cNvSpPr txBox="1">
            <a:spLocks noChangeArrowheads="1"/>
          </p:cNvSpPr>
          <p:nvPr/>
        </p:nvSpPr>
        <p:spPr bwMode="auto">
          <a:xfrm>
            <a:off x="4842089" y="5966935"/>
            <a:ext cx="39650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XPI</a:t>
            </a:r>
            <a:r>
              <a:rPr lang="zh-CN" altLang="en-US" sz="16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喷油器</a:t>
            </a:r>
            <a:r>
              <a:rPr lang="en-US" altLang="zh-CN" sz="16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16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大油量点散差</a:t>
            </a:r>
            <a:r>
              <a:rPr lang="en-US" altLang="zh-CN" sz="16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±20</a:t>
            </a:r>
            <a:endParaRPr lang="en-US" altLang="zh-CN" sz="1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10" y="1986597"/>
            <a:ext cx="2714625" cy="21050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47" y="4471427"/>
            <a:ext cx="2800350" cy="1552575"/>
          </a:xfrm>
          <a:prstGeom prst="rect">
            <a:avLst/>
          </a:prstGeom>
        </p:spPr>
      </p:pic>
      <p:sp>
        <p:nvSpPr>
          <p:cNvPr id="14" name="文本框 16"/>
          <p:cNvSpPr txBox="1">
            <a:spLocks noChangeArrowheads="1"/>
          </p:cNvSpPr>
          <p:nvPr/>
        </p:nvSpPr>
        <p:spPr bwMode="auto">
          <a:xfrm>
            <a:off x="3213435" y="6196647"/>
            <a:ext cx="58326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14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康明斯有自己独有的</a:t>
            </a:r>
            <a:r>
              <a:rPr lang="en-US" altLang="zh-CN" sz="14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XPI</a:t>
            </a:r>
            <a:r>
              <a:rPr lang="zh-CN" altLang="en-US" sz="14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喷油器修正算法，根据型号有不同的测试标准和修正算法（</a:t>
            </a:r>
            <a:r>
              <a:rPr lang="en-US" altLang="zh-CN" sz="14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14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点修正和</a:t>
            </a:r>
            <a:r>
              <a:rPr lang="en-US" altLang="zh-CN" sz="14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14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点修正）。</a:t>
            </a:r>
            <a:endParaRPr lang="en-US" altLang="zh-CN" sz="14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365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/>
          <p:cNvSpPr txBox="1"/>
          <p:nvPr/>
        </p:nvSpPr>
        <p:spPr>
          <a:xfrm>
            <a:off x="6429388" y="5988626"/>
            <a:ext cx="22145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2024-06-07</a:t>
            </a:r>
          </a:p>
        </p:txBody>
      </p:sp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323528" y="1124744"/>
            <a:ext cx="848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华文仿宋" panose="02010600040101010101" pitchFamily="2" charset="-122"/>
                <a:ea typeface="华文仿宋" panose="02010600040101010101" pitchFamily="2" charset="-122"/>
              </a:defRPr>
            </a:lvl1pPr>
          </a:lstStyle>
          <a:p>
            <a:r>
              <a:rPr lang="zh-CN" altLang="en-US" dirty="0"/>
              <a:t>二、</a:t>
            </a:r>
            <a:r>
              <a:rPr lang="en-US" altLang="zh-CN" dirty="0"/>
              <a:t>XPI</a:t>
            </a:r>
            <a:r>
              <a:rPr lang="zh-CN" altLang="en-US" dirty="0"/>
              <a:t>喷油器维修市场分析</a:t>
            </a:r>
            <a:endParaRPr lang="en-US" altLang="zh-CN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48904" y="1614141"/>
            <a:ext cx="7895062" cy="9233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2.4 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综上所述，客户很难正确维修</a:t>
            </a:r>
            <a:r>
              <a:rPr lang="en-US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XPI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喷油器，即使维修喷油器成功，也无法生成维修后喷油器对应的修正码，因此装车时使用原始的修正码或者错误的修正码，很容易造成发动机敲缸、抖动、冒烟和噪音。</a:t>
            </a:r>
            <a:endParaRPr lang="en-US" altLang="zh-CN" b="1" dirty="0">
              <a:latin typeface="华文仿宋" panose="02010600040101010101" pitchFamily="2" charset="-122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95" y="2626758"/>
            <a:ext cx="2790825" cy="3200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360" y="2626758"/>
            <a:ext cx="5217144" cy="183207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4365104"/>
            <a:ext cx="4032448" cy="2256401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2144316" y="4113076"/>
            <a:ext cx="129614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Trim code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H="1" flipV="1">
            <a:off x="2411760" y="3717032"/>
            <a:ext cx="780010" cy="360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/>
        </p:nvSpPr>
        <p:spPr>
          <a:xfrm>
            <a:off x="7596336" y="3639375"/>
            <a:ext cx="1478236" cy="671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Trim code input to ECM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H="1" flipV="1">
            <a:off x="6998418" y="3401741"/>
            <a:ext cx="780010" cy="360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97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d6ec8ed5-faad-49a0-973f-93c5df697116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2760</TotalTime>
  <Words>1806</Words>
  <Application>Microsoft Office PowerPoint</Application>
  <PresentationFormat>全屏显示(4:3)</PresentationFormat>
  <Paragraphs>207</Paragraphs>
  <Slides>38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7" baseType="lpstr">
      <vt:lpstr>等线</vt:lpstr>
      <vt:lpstr>华文仿宋</vt:lpstr>
      <vt:lpstr>楷体</vt:lpstr>
      <vt:lpstr>宋体</vt:lpstr>
      <vt:lpstr>微软雅黑</vt:lpstr>
      <vt:lpstr>Arial</vt:lpstr>
      <vt:lpstr>Calibri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dreamsummit</dc:creator>
  <cp:lastModifiedBy>zy006</cp:lastModifiedBy>
  <cp:revision>307</cp:revision>
  <dcterms:created xsi:type="dcterms:W3CDTF">2016-05-07T01:31:00Z</dcterms:created>
  <dcterms:modified xsi:type="dcterms:W3CDTF">2024-06-12T09:07:01Z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2052-11.1.0.8527</vt:lpwstr>
  </property>
</Properties>
</file>